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9"/>
  </p:notesMasterIdLst>
  <p:sldIdLst>
    <p:sldId id="391" r:id="rId2"/>
    <p:sldId id="366" r:id="rId3"/>
    <p:sldId id="427" r:id="rId4"/>
    <p:sldId id="428" r:id="rId5"/>
    <p:sldId id="433" r:id="rId6"/>
    <p:sldId id="434" r:id="rId7"/>
    <p:sldId id="429" r:id="rId8"/>
    <p:sldId id="435" r:id="rId9"/>
    <p:sldId id="439" r:id="rId10"/>
    <p:sldId id="430" r:id="rId11"/>
    <p:sldId id="436" r:id="rId12"/>
    <p:sldId id="440" r:id="rId13"/>
    <p:sldId id="431" r:id="rId14"/>
    <p:sldId id="437" r:id="rId15"/>
    <p:sldId id="432" r:id="rId16"/>
    <p:sldId id="438" r:id="rId17"/>
    <p:sldId id="35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 varScale="1">
        <p:scale>
          <a:sx n="88" d="100"/>
          <a:sy n="88" d="100"/>
        </p:scale>
        <p:origin x="66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48143"/>
              </p:ext>
            </p:extLst>
          </p:nvPr>
        </p:nvGraphicFramePr>
        <p:xfrm>
          <a:off x="1871662" y="233432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r:id="rId4" imgW="10201118" imgH="2019406" progId="Visio.Drawing.15">
                  <p:embed/>
                </p:oleObj>
              </mc:Choice>
              <mc:Fallback>
                <p:oleObj r:id="rId4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2" y="233432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752972"/>
              </p:ext>
            </p:extLst>
          </p:nvPr>
        </p:nvGraphicFramePr>
        <p:xfrm>
          <a:off x="4698125" y="76928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r:id="rId3" imgW="3838687" imgH="2886095" progId="Visio.Drawing.15">
                  <p:embed/>
                </p:oleObj>
              </mc:Choice>
              <mc:Fallback>
                <p:oleObj r:id="rId3" imgW="3838687" imgH="2886095" progId="Visio.Drawing.15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76928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147003"/>
              </p:ext>
            </p:extLst>
          </p:nvPr>
        </p:nvGraphicFramePr>
        <p:xfrm>
          <a:off x="493987" y="592038"/>
          <a:ext cx="2175641" cy="4436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5" imgW="2667179" imgH="5438848" progId="Visio.Drawing.15">
                  <p:embed/>
                </p:oleObj>
              </mc:Choice>
              <mc:Fallback>
                <p:oleObj r:id="rId5" imgW="2667179" imgH="5438848" progId="Visio.Drawing.15">
                  <p:embed/>
                  <p:pic>
                    <p:nvPicPr>
                      <p:cNvPr id="8" name="Objeto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7" y="592038"/>
                        <a:ext cx="2175641" cy="44367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0139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i="0" dirty="0" smtClean="0"/>
              <a:t>DEMO TIME</a:t>
            </a:r>
            <a:endParaRPr lang="es-ES" b="1" i="0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COMPARATIVA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45723"/>
              </p:ext>
            </p:extLst>
          </p:nvPr>
        </p:nvGraphicFramePr>
        <p:xfrm>
          <a:off x="157655" y="721525"/>
          <a:ext cx="8597461" cy="420782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43574">
                  <a:extLst>
                    <a:ext uri="{9D8B030D-6E8A-4147-A177-3AD203B41FA5}">
                      <a16:colId xmlns:a16="http://schemas.microsoft.com/office/drawing/2014/main" val="3597581131"/>
                    </a:ext>
                  </a:extLst>
                </a:gridCol>
                <a:gridCol w="3334740">
                  <a:extLst>
                    <a:ext uri="{9D8B030D-6E8A-4147-A177-3AD203B41FA5}">
                      <a16:colId xmlns:a16="http://schemas.microsoft.com/office/drawing/2014/main" val="2794239979"/>
                    </a:ext>
                  </a:extLst>
                </a:gridCol>
                <a:gridCol w="3219147">
                  <a:extLst>
                    <a:ext uri="{9D8B030D-6E8A-4147-A177-3AD203B41FA5}">
                      <a16:colId xmlns:a16="http://schemas.microsoft.com/office/drawing/2014/main" val="479015625"/>
                    </a:ext>
                  </a:extLst>
                </a:gridCol>
              </a:tblGrid>
              <a:tr h="194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CRITERIOS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ARDUINO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RASPBERRY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4014133242"/>
                  </a:ext>
                </a:extLst>
              </a:tr>
              <a:tr h="207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Documentación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páginas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páginas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1766976598"/>
                  </a:ext>
                </a:extLst>
              </a:tr>
              <a:tr h="210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Horas empleadas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25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Horas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30 Horas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35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Horas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2554563091"/>
                  </a:ext>
                </a:extLst>
              </a:tr>
              <a:tr h="18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Líneas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 código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265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líneas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45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248 líneas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56652934"/>
                  </a:ext>
                </a:extLst>
              </a:tr>
              <a:tr h="178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Peso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del programa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8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Kb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8 Kb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1644682497"/>
                  </a:ext>
                </a:extLst>
              </a:tr>
              <a:tr h="2280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Tiempo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arranque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30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986307482"/>
                  </a:ext>
                </a:extLst>
              </a:tr>
              <a:tr h="416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Tiempo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verificación configuración Ethernet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3802957308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Rendimiento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en cuanto a funcionamiento interrumpido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2649408640"/>
                  </a:ext>
                </a:extLst>
              </a:tr>
              <a:tr h="5885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Rendimiento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en cuanto a funcionamiento ininterrumpido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2976129621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Recursos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necesarios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</a:rPr>
                        <a:t>Placa Arduino, Ethernet Shield, Caudalímetro, Ordenador, Servidor web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</a:rPr>
                        <a:t>Placa Raspberry, Caudalímetro, Ordenador, Servidor web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1676661331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€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1851734910"/>
                  </a:ext>
                </a:extLst>
              </a:tr>
              <a:tr h="672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Espacio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físico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68,58mmx53,34mm (Arduino) + 70mmx52mmx25mm (Ethernet Shield) + 62mmx35,99mmx 36mm (Caudalímetro)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85,60mmx56mm (Raspberry) + 62mmx35,99mmx 36mm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(Caudalimetro)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 anchor="ctr"/>
                </a:tc>
                <a:extLst>
                  <a:ext uri="{0D108BD9-81ED-4DB2-BD59-A6C34878D82A}">
                    <a16:rowId xmlns:a16="http://schemas.microsoft.com/office/drawing/2014/main" val="3275227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69688"/>
              </p:ext>
            </p:extLst>
          </p:nvPr>
        </p:nvGraphicFramePr>
        <p:xfrm>
          <a:off x="1816100" y="1760072"/>
          <a:ext cx="5644515" cy="187211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788035">
                  <a:extLst>
                    <a:ext uri="{9D8B030D-6E8A-4147-A177-3AD203B41FA5}">
                      <a16:colId xmlns:a16="http://schemas.microsoft.com/office/drawing/2014/main" val="3775376770"/>
                    </a:ext>
                  </a:extLst>
                </a:gridCol>
                <a:gridCol w="4856480">
                  <a:extLst>
                    <a:ext uri="{9D8B030D-6E8A-4147-A177-3AD203B41FA5}">
                      <a16:colId xmlns:a16="http://schemas.microsoft.com/office/drawing/2014/main" val="2197744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REQ.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DESCRIPCIÓN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14764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Requisitos Funcionales Muestreo de Datos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81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RFMD01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Se debe crear una página web, en la que se muestre la información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recogida.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598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RFMD02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deben ser mostrados gráficamente en un diagrama de lineas.  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7468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RFMD03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diagramas deben de mostrar los datos recogidos por cada tecnología de forma separada.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1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RFMD04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color azul reflejara los datos recogidos por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Arduino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, mientras que el color rosa reflejara los datos recogidos por Rapsberry. 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5299311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193296"/>
              </p:ext>
            </p:extLst>
          </p:nvPr>
        </p:nvGraphicFramePr>
        <p:xfrm>
          <a:off x="1691681" y="1072057"/>
          <a:ext cx="5760637" cy="3642292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862388">
                  <a:extLst>
                    <a:ext uri="{9D8B030D-6E8A-4147-A177-3AD203B41FA5}">
                      <a16:colId xmlns:a16="http://schemas.microsoft.com/office/drawing/2014/main" val="2340969401"/>
                    </a:ext>
                  </a:extLst>
                </a:gridCol>
                <a:gridCol w="4898249">
                  <a:extLst>
                    <a:ext uri="{9D8B030D-6E8A-4147-A177-3AD203B41FA5}">
                      <a16:colId xmlns:a16="http://schemas.microsoft.com/office/drawing/2014/main" val="1250909584"/>
                    </a:ext>
                  </a:extLst>
                </a:gridCol>
              </a:tblGrid>
              <a:tr h="1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Muli"/>
                        </a:rPr>
                        <a:t>REQ.</a:t>
                      </a:r>
                      <a:endParaRPr lang="es-ES" sz="1200" dirty="0"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Muli"/>
                        </a:rPr>
                        <a:t>DESCRIPCIÓN</a:t>
                      </a:r>
                      <a:endParaRPr lang="es-ES" sz="1200" dirty="0"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725726117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Requisitos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No Funcionales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Placas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1046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RNFP01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Conectividad Ethernet vía cable Ethernet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UTP.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471227842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RNFP02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Conexión constante  a la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corriente.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2328519813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Requisitos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No Funcionales Recolección de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Datos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1155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RNFRD01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lenguaje de programación debe de ser C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++.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298308471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RNFRD02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deben ser recolectados en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Litros/hora.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368886533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RNFRD03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El retardo de la recolección de datos debe ser de </a:t>
                      </a: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1 </a:t>
                      </a:r>
                      <a:r>
                        <a:rPr lang="es-ES" sz="120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segundo.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2348700974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RNFRD04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deben ser agrupados en una base de datos estructurada.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22459555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RNFRD05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Cada observación contendrá el origen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(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A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rduino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o R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apsberry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), la medida, un id único y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la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hora en la que fueron recogidos. 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388158637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RNFRD06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90900" algn="l"/>
                        </a:tabLs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Los datos han de ser almacenados de forma eficiente y segura.	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Muli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 anchor="ctr"/>
                </a:tc>
                <a:extLst>
                  <a:ext uri="{0D108BD9-81ED-4DB2-BD59-A6C34878D82A}">
                    <a16:rowId xmlns:a16="http://schemas.microsoft.com/office/drawing/2014/main" val="2970315316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0" y="2221237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87" y="666396"/>
            <a:ext cx="3184633" cy="41464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36437"/>
              </p:ext>
            </p:extLst>
          </p:nvPr>
        </p:nvGraphicFramePr>
        <p:xfrm>
          <a:off x="4698125" y="666396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125" y="666396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/>
          <p:cNvSpPr/>
          <p:nvPr/>
        </p:nvSpPr>
        <p:spPr>
          <a:xfrm>
            <a:off x="493987" y="28426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arduino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98125" y="2842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Código Servidor</a:t>
            </a:r>
            <a:endParaRPr lang="es-E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26673768"/>
      </p:ext>
    </p:extLst>
  </p:cSld>
  <p:clrMapOvr>
    <a:masterClrMapping/>
  </p:clrMapOvr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484</Words>
  <Application>Microsoft Office PowerPoint</Application>
  <PresentationFormat>Presentación en pantalla (16:9)</PresentationFormat>
  <Paragraphs>143</Paragraphs>
  <Slides>17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Corbel</vt:lpstr>
      <vt:lpstr>Georgia</vt:lpstr>
      <vt:lpstr>Muli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Presentación de PowerPoint</vt:lpstr>
      <vt:lpstr>ÍNDICE</vt:lpstr>
      <vt:lpstr>DIAGRAMA FUNCIONAMIENTO RAPSBERRY</vt:lpstr>
      <vt:lpstr>Presentación de PowerPoint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david moreno moreno</cp:lastModifiedBy>
  <cp:revision>109</cp:revision>
  <dcterms:modified xsi:type="dcterms:W3CDTF">2016-05-10T12:07:47Z</dcterms:modified>
</cp:coreProperties>
</file>